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9"/>
  </p:notesMasterIdLst>
  <p:sldIdLst>
    <p:sldId id="256" r:id="rId2"/>
    <p:sldId id="265" r:id="rId3"/>
    <p:sldId id="257" r:id="rId4"/>
    <p:sldId id="272" r:id="rId5"/>
    <p:sldId id="258" r:id="rId6"/>
    <p:sldId id="270" r:id="rId7"/>
    <p:sldId id="260" r:id="rId8"/>
    <p:sldId id="271" r:id="rId9"/>
    <p:sldId id="259" r:id="rId10"/>
    <p:sldId id="266" r:id="rId11"/>
    <p:sldId id="268" r:id="rId12"/>
    <p:sldId id="267" r:id="rId13"/>
    <p:sldId id="262" r:id="rId14"/>
    <p:sldId id="261" r:id="rId15"/>
    <p:sldId id="263" r:id="rId16"/>
    <p:sldId id="264" r:id="rId17"/>
    <p:sldId id="269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2865D-0200-43E2-8DE8-F5762F346432}" type="datetimeFigureOut">
              <a:rPr lang="fr-FR" smtClean="0"/>
              <a:pPr/>
              <a:t>17/02/2012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C1F1E-B1C8-4859-9DD7-7856C884339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9E60F-4712-486D-A2BC-6F659FE31537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BE20-1D6D-416B-9EF5-9077E28D6F2F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BDE6-7FF9-42C2-89DA-78C256D97EA3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9062-E85B-4174-9E55-4D6DEA0BE430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/>
            </a:lvl1pPr>
          </a:lstStyle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251520" y="6381328"/>
            <a:ext cx="8712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0567-5EBB-41A4-961D-65CE6319A18F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4C99-5196-43E3-B2DB-41BE17A7B355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DAC3-303F-43FB-86E6-31683157728F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269A-332A-4FDB-9537-1DCB2A5FC1CD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800" b="1"/>
            </a:lvl1pPr>
          </a:lstStyle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23528" y="6381328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C2C1-05D3-46EE-8636-DEE7D79EFAF8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968E-EC7F-42E9-82EE-3CA15539B06A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83B21781-AF52-4E19-BE7E-B4CECE16FBE4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e lib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C678247-D8B1-4C91-ADEA-2CDA6D8C07AB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6A33470-34D8-459E-BA06-C15BA753059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a.fr/" TargetMode="External"/><Relationship Id="rId2" Type="http://schemas.openxmlformats.org/officeDocument/2006/relationships/hyperlink" Target="http://www.lyc-benoit.ac-aix-marseille.f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sbb.oca.e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6480048" cy="230124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PROJET INFORMATIQUE en collaboration </a:t>
            </a:r>
            <a:br>
              <a:rPr lang="fr-FR" dirty="0" smtClean="0"/>
            </a:br>
            <a:r>
              <a:rPr lang="fr-FR" dirty="0" smtClean="0"/>
              <a:t>avec le </a:t>
            </a:r>
            <a:r>
              <a:rPr lang="fr-FR" i="1" dirty="0" smtClean="0"/>
              <a:t>LSBB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smtClean="0"/>
              <a:t>(avant projet)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3573016"/>
            <a:ext cx="6480048" cy="1752600"/>
          </a:xfrm>
        </p:spPr>
        <p:txBody>
          <a:bodyPr>
            <a:normAutofit/>
          </a:bodyPr>
          <a:lstStyle/>
          <a:p>
            <a:r>
              <a:rPr lang="fr-FR" dirty="0" smtClean="0"/>
              <a:t>Présentation</a:t>
            </a:r>
            <a:br>
              <a:rPr lang="fr-FR" dirty="0" smtClean="0"/>
            </a:br>
            <a:r>
              <a:rPr lang="fr-FR" dirty="0" smtClean="0"/>
              <a:t>Géolocalisation</a:t>
            </a:r>
            <a:endParaRPr lang="fr-FR" dirty="0" smtClean="0"/>
          </a:p>
          <a:p>
            <a:r>
              <a:rPr lang="fr-FR" dirty="0" smtClean="0"/>
              <a:t>Identification</a:t>
            </a:r>
          </a:p>
          <a:p>
            <a:r>
              <a:rPr lang="fr-FR" dirty="0" smtClean="0"/>
              <a:t>Homme isolé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27584" y="609329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Projet LSBB/LABIS 2013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besoins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16224"/>
            <a:ext cx="8003232" cy="4349080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b="1" dirty="0" smtClean="0"/>
              <a:t>Géolocaliser</a:t>
            </a:r>
          </a:p>
          <a:p>
            <a:pPr lvl="1"/>
            <a:r>
              <a:rPr lang="fr-FR" dirty="0" smtClean="0"/>
              <a:t>Quelqu’un dans la galerie ? Où ?</a:t>
            </a:r>
          </a:p>
          <a:p>
            <a:endParaRPr lang="fr-FR" dirty="0" smtClean="0"/>
          </a:p>
          <a:p>
            <a:endParaRPr lang="fr-FR" dirty="0" smtClean="0"/>
          </a:p>
          <a:p>
            <a:pPr algn="r"/>
            <a:endParaRPr lang="fr-FR" b="1" dirty="0" smtClean="0"/>
          </a:p>
          <a:p>
            <a:pPr algn="r"/>
            <a:r>
              <a:rPr lang="fr-FR" b="1" dirty="0" smtClean="0"/>
              <a:t>Identifier</a:t>
            </a:r>
          </a:p>
          <a:p>
            <a:pPr lvl="1" algn="r"/>
            <a:r>
              <a:rPr lang="fr-FR" dirty="0" smtClean="0"/>
              <a:t>Qui est dans la galerie ? Où 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C4CC1-D98A-4627-80A7-1176363D9975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2492896"/>
            <a:ext cx="1201316" cy="1201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552698"/>
            <a:ext cx="1224136" cy="122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29565">
            <a:off x="4931282" y="4150064"/>
            <a:ext cx="1143570" cy="1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4025233">
            <a:off x="1774598" y="4219284"/>
            <a:ext cx="1221688" cy="208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autres besoins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842992" cy="4525963"/>
          </a:xfrm>
        </p:spPr>
        <p:txBody>
          <a:bodyPr/>
          <a:lstStyle/>
          <a:p>
            <a:r>
              <a:rPr lang="fr-FR" b="1" dirty="0" smtClean="0"/>
              <a:t>Surveiller</a:t>
            </a:r>
            <a:r>
              <a:rPr lang="fr-FR" dirty="0" smtClean="0"/>
              <a:t> l’homme isolé</a:t>
            </a:r>
          </a:p>
          <a:p>
            <a:pPr lvl="1"/>
            <a:r>
              <a:rPr lang="fr-FR" dirty="0" smtClean="0"/>
              <a:t>Est-il en difficulté ?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r>
              <a:rPr lang="fr-FR" b="1" dirty="0" smtClean="0"/>
              <a:t>Analyser</a:t>
            </a:r>
            <a:r>
              <a:rPr lang="fr-FR" dirty="0" smtClean="0"/>
              <a:t> les incohérences</a:t>
            </a:r>
          </a:p>
          <a:p>
            <a:pPr lvl="1"/>
            <a:r>
              <a:rPr lang="fr-FR" dirty="0" smtClean="0"/>
              <a:t>Pièces éclairées inutilement, etc.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9062-E85B-4174-9E55-4D6DEA0BE430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1412776"/>
            <a:ext cx="1456556" cy="145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908481">
            <a:off x="6057529" y="4386446"/>
            <a:ext cx="2520280" cy="142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contraintes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Ondes électromagnétiques</a:t>
            </a:r>
          </a:p>
          <a:p>
            <a:endParaRPr lang="fr-FR" dirty="0" smtClean="0"/>
          </a:p>
          <a:p>
            <a:r>
              <a:rPr lang="fr-FR" dirty="0" smtClean="0"/>
              <a:t>Discrétion</a:t>
            </a:r>
          </a:p>
          <a:p>
            <a:endParaRPr lang="fr-FR" dirty="0" smtClean="0"/>
          </a:p>
          <a:p>
            <a:r>
              <a:rPr lang="fr-FR" dirty="0" smtClean="0"/>
              <a:t>Intégration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9062-E85B-4174-9E55-4D6DEA0BE430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16007">
            <a:off x="5487027" y="881093"/>
            <a:ext cx="33813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921343">
            <a:off x="5171279" y="3399369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797152"/>
            <a:ext cx="44100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envisagée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600200"/>
            <a:ext cx="8496944" cy="4525963"/>
          </a:xfrm>
        </p:spPr>
        <p:txBody>
          <a:bodyPr>
            <a:normAutofit/>
          </a:bodyPr>
          <a:lstStyle/>
          <a:p>
            <a:r>
              <a:rPr lang="fr-FR" dirty="0" smtClean="0"/>
              <a:t>Capteurs RFID actif + mouvement</a:t>
            </a:r>
          </a:p>
          <a:p>
            <a:r>
              <a:rPr lang="fr-FR" dirty="0" smtClean="0"/>
              <a:t>Lecteurs RFID passifs</a:t>
            </a:r>
          </a:p>
          <a:p>
            <a:r>
              <a:rPr lang="fr-FR" dirty="0" smtClean="0"/>
              <a:t>Caméras IP</a:t>
            </a:r>
          </a:p>
          <a:p>
            <a:r>
              <a:rPr lang="fr-FR" dirty="0" smtClean="0"/>
              <a:t>Capteurs infrarouges</a:t>
            </a:r>
          </a:p>
          <a:p>
            <a:pPr>
              <a:buNone/>
            </a:pP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DA2FA-152C-4998-AB65-0694D03140FE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67045">
            <a:off x="3849861" y="3969774"/>
            <a:ext cx="287655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08780">
            <a:off x="592207" y="3985714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210738">
            <a:off x="6306730" y="651162"/>
            <a:ext cx="19907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736857">
            <a:off x="6337759" y="2480179"/>
            <a:ext cx="2046157" cy="1250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Antenne directionnelle</a:t>
            </a:r>
            <a:br>
              <a:rPr lang="fr-FR" dirty="0" smtClean="0"/>
            </a:br>
            <a:r>
              <a:rPr lang="fr-FR" dirty="0" smtClean="0"/>
              <a:t>Sens de passage</a:t>
            </a:r>
            <a:endParaRPr lang="fr-FR" dirty="0"/>
          </a:p>
        </p:txBody>
      </p:sp>
      <p:pic>
        <p:nvPicPr>
          <p:cNvPr id="3" name="Imag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844824"/>
            <a:ext cx="6645910" cy="450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076B4-9140-4476-8F31-E38494DF2807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579296" cy="864096"/>
          </a:xfrm>
        </p:spPr>
        <p:txBody>
          <a:bodyPr>
            <a:normAutofit/>
          </a:bodyPr>
          <a:lstStyle/>
          <a:p>
            <a:r>
              <a:rPr lang="fr-FR" dirty="0" smtClean="0"/>
              <a:t>Antenne ¼ onde : localisation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124089" y="1412776"/>
            <a:ext cx="4824175" cy="483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0AD7-6CF3-48B8-A5C8-A3122B7F8F3F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Avant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fr-FR" dirty="0" smtClean="0"/>
              <a:t>Test capteur au LSBB.</a:t>
            </a:r>
          </a:p>
          <a:p>
            <a:r>
              <a:rPr lang="fr-FR" dirty="0" smtClean="0"/>
              <a:t>Essai avec lecteur au LABIS et LSBB.</a:t>
            </a:r>
          </a:p>
          <a:p>
            <a:r>
              <a:rPr lang="fr-FR" dirty="0" smtClean="0"/>
              <a:t>Test du sens de passage au LABIS et LSBB.</a:t>
            </a:r>
          </a:p>
          <a:p>
            <a:endParaRPr lang="fr-FR" dirty="0" smtClean="0"/>
          </a:p>
          <a:p>
            <a:r>
              <a:rPr lang="fr-FR" dirty="0" smtClean="0"/>
              <a:t>Achat progressif de matériel (ELA)</a:t>
            </a:r>
          </a:p>
          <a:p>
            <a:r>
              <a:rPr lang="fr-FR" dirty="0" smtClean="0"/>
              <a:t>Rédaction du dossier de projet étudiant</a:t>
            </a:r>
          </a:p>
          <a:p>
            <a:r>
              <a:rPr lang="fr-FR" dirty="0" smtClean="0"/>
              <a:t>Livraison juin 2013.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AF33-692E-4CA0-81B8-9DD9B26ECA28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Sitographie</a:t>
            </a:r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3600" dirty="0" smtClean="0">
              <a:hlinkClick r:id="rId2"/>
            </a:endParaRPr>
          </a:p>
          <a:p>
            <a:endParaRPr lang="fr-FR" sz="3600" dirty="0" smtClean="0">
              <a:hlinkClick r:id="rId2"/>
            </a:endParaRPr>
          </a:p>
          <a:p>
            <a:r>
              <a:rPr lang="fr-FR" sz="3600" dirty="0" smtClean="0">
                <a:hlinkClick r:id="rId2"/>
              </a:rPr>
              <a:t>www.lyc-benoit.ac-aix-marseille.fr</a:t>
            </a:r>
            <a:endParaRPr lang="fr-FR" sz="3600" dirty="0" smtClean="0"/>
          </a:p>
          <a:p>
            <a:r>
              <a:rPr lang="fr-FR" sz="3600" dirty="0" smtClean="0">
                <a:hlinkClick r:id="rId3"/>
              </a:rPr>
              <a:t>www.ela.fr</a:t>
            </a:r>
            <a:endParaRPr lang="fr-FR" sz="3600" dirty="0" smtClean="0"/>
          </a:p>
          <a:p>
            <a:r>
              <a:rPr lang="fr-FR" sz="3600" dirty="0" smtClean="0">
                <a:hlinkClick r:id="rId4"/>
              </a:rPr>
              <a:t>http://lsbb.oca.eu/</a:t>
            </a:r>
            <a:endParaRPr lang="fr-FR" sz="3600" dirty="0" smtClean="0"/>
          </a:p>
          <a:p>
            <a:endParaRPr lang="fr-FR" sz="3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9062-E85B-4174-9E55-4D6DEA0BE430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LSBB ?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39552" y="1484784"/>
            <a:ext cx="40481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3131840" y="404664"/>
            <a:ext cx="538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LABORATOIRE SOUTERRAIN A BAS BRUIT</a:t>
            </a:r>
            <a:endParaRPr lang="fr-FR" sz="200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1795-9062-4504-8E01-DAC39A8A36B2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dirty="0" smtClean="0"/>
              <a:t>STSII - LSBB - </a:t>
            </a:r>
            <a:r>
              <a:rPr lang="fr-FR" dirty="0" err="1" smtClean="0"/>
              <a:t>PhA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87938">
            <a:off x="5580112" y="1124744"/>
            <a:ext cx="250507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3645024"/>
            <a:ext cx="13525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2441" y="5085184"/>
            <a:ext cx="4314055" cy="112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504" y="5229200"/>
            <a:ext cx="23050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0180053">
            <a:off x="4800690" y="3228151"/>
            <a:ext cx="27527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795533">
            <a:off x="2472294" y="5049004"/>
            <a:ext cx="2073424" cy="7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60032" y="2348880"/>
            <a:ext cx="10668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général du sous terrain</a:t>
            </a:r>
            <a:endParaRPr lang="fr-FR" dirty="0"/>
          </a:p>
        </p:txBody>
      </p:sp>
      <p:pic>
        <p:nvPicPr>
          <p:cNvPr id="5" name="Image 4" descr="galerie_totale.b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44824"/>
            <a:ext cx="9144000" cy="4320480"/>
          </a:xfrm>
          <a:prstGeom prst="rect">
            <a:avLst/>
          </a:prstGeom>
        </p:spPr>
      </p:pic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07504" y="2132856"/>
            <a:ext cx="8640960" cy="3960440"/>
            <a:chOff x="930" y="1981"/>
            <a:chExt cx="14385" cy="7020"/>
          </a:xfrm>
        </p:grpSpPr>
        <p:sp>
          <p:nvSpPr>
            <p:cNvPr id="1027" name="AutoShape 3"/>
            <p:cNvSpPr>
              <a:spLocks noChangeArrowheads="1"/>
            </p:cNvSpPr>
            <p:nvPr/>
          </p:nvSpPr>
          <p:spPr bwMode="auto">
            <a:xfrm>
              <a:off x="12435" y="7080"/>
              <a:ext cx="2880" cy="975"/>
            </a:xfrm>
            <a:prstGeom prst="wedgeRoundRectCallout">
              <a:avLst>
                <a:gd name="adj1" fmla="val -63023"/>
                <a:gd name="adj2" fmla="val 137796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Conciergerie (cf. </a:t>
              </a:r>
              <a:r>
                <a:rPr kumimoji="0" lang="fr-FR" sz="11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fig</a:t>
              </a:r>
              <a: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 2)</a:t>
              </a:r>
              <a:b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</a:br>
              <a: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Bureaux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8" name="AutoShape 4"/>
            <p:cNvSpPr>
              <a:spLocks noChangeArrowheads="1"/>
            </p:cNvSpPr>
            <p:nvPr/>
          </p:nvSpPr>
          <p:spPr bwMode="auto">
            <a:xfrm>
              <a:off x="7860" y="7576"/>
              <a:ext cx="2400" cy="900"/>
            </a:xfrm>
            <a:prstGeom prst="wedgeRoundRectCallout">
              <a:avLst>
                <a:gd name="adj1" fmla="val 70000"/>
                <a:gd name="adj2" fmla="val 26667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Servitudes générales (cf. fig 3)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9" name="AutoShape 5"/>
            <p:cNvSpPr>
              <a:spLocks noChangeArrowheads="1"/>
            </p:cNvSpPr>
            <p:nvPr/>
          </p:nvSpPr>
          <p:spPr bwMode="auto">
            <a:xfrm>
              <a:off x="7365" y="5941"/>
              <a:ext cx="2400" cy="900"/>
            </a:xfrm>
            <a:prstGeom prst="wedgeRoundRectCallout">
              <a:avLst>
                <a:gd name="adj1" fmla="val 72500"/>
                <a:gd name="adj2" fmla="val -48333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Galerie anti souffle (cf. fig 4)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0" name="AutoShape 6"/>
            <p:cNvSpPr>
              <a:spLocks noChangeArrowheads="1"/>
            </p:cNvSpPr>
            <p:nvPr/>
          </p:nvSpPr>
          <p:spPr bwMode="auto">
            <a:xfrm>
              <a:off x="11490" y="1981"/>
              <a:ext cx="2910" cy="1245"/>
            </a:xfrm>
            <a:prstGeom prst="wedgeRoundRectCallout">
              <a:avLst>
                <a:gd name="adj1" fmla="val -77319"/>
                <a:gd name="adj2" fmla="val -22287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Capsule</a:t>
              </a:r>
              <a:b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</a:br>
              <a: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Servitudes avancées</a:t>
              </a:r>
              <a:b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</a:br>
              <a: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 (cf. </a:t>
              </a:r>
              <a:r>
                <a:rPr kumimoji="0" lang="fr-FR" sz="11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fig</a:t>
              </a:r>
              <a: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 5 et 5bis)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" name="Text Box 7"/>
            <p:cNvSpPr txBox="1">
              <a:spLocks noChangeArrowheads="1"/>
            </p:cNvSpPr>
            <p:nvPr/>
          </p:nvSpPr>
          <p:spPr bwMode="auto">
            <a:xfrm>
              <a:off x="930" y="8521"/>
              <a:ext cx="3195" cy="4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Réseau de galerie du LSBB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2" name="AutoShape 8"/>
            <p:cNvSpPr>
              <a:spLocks noChangeArrowheads="1"/>
            </p:cNvSpPr>
            <p:nvPr/>
          </p:nvSpPr>
          <p:spPr bwMode="auto">
            <a:xfrm>
              <a:off x="2640" y="2326"/>
              <a:ext cx="1965" cy="479"/>
            </a:xfrm>
            <a:prstGeom prst="wedgeRoundRectCallout">
              <a:avLst>
                <a:gd name="adj1" fmla="val 111069"/>
                <a:gd name="adj2" fmla="val 94051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Capteur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3" name="AutoShape 9"/>
            <p:cNvSpPr>
              <a:spLocks noChangeArrowheads="1"/>
            </p:cNvSpPr>
            <p:nvPr/>
          </p:nvSpPr>
          <p:spPr bwMode="auto">
            <a:xfrm>
              <a:off x="7365" y="2535"/>
              <a:ext cx="1965" cy="854"/>
            </a:xfrm>
            <a:prstGeom prst="wedgeRoundRectCallout">
              <a:avLst>
                <a:gd name="adj1" fmla="val 88931"/>
                <a:gd name="adj2" fmla="val -120259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Départ galerie de secours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01085-09DE-47C3-ADCD-C20E926DE0B8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Galerie anti </a:t>
            </a:r>
            <a:r>
              <a:rPr lang="fr-FR" dirty="0" err="1" smtClean="0"/>
              <a:t>soufle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269A-332A-4FDB-9537-1DCB2A5FC1CD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pic>
        <p:nvPicPr>
          <p:cNvPr id="6" name="Image 5" descr="IMG_027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1340768"/>
            <a:ext cx="3723878" cy="4965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 descr="IMG_028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340767"/>
            <a:ext cx="3744416" cy="4992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Conciergerie</a:t>
            </a:r>
            <a:endParaRPr lang="fr-FR" dirty="0"/>
          </a:p>
        </p:txBody>
      </p:sp>
      <p:pic>
        <p:nvPicPr>
          <p:cNvPr id="3" name="Image 2" descr="conciergeri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040" y="1772816"/>
            <a:ext cx="8388424" cy="4466817"/>
          </a:xfrm>
          <a:prstGeom prst="rect">
            <a:avLst/>
          </a:prstGeom>
        </p:spPr>
      </p:pic>
      <p:grpSp>
        <p:nvGrpSpPr>
          <p:cNvPr id="2050" name="Group 2"/>
          <p:cNvGrpSpPr>
            <a:grpSpLocks noChangeAspect="1"/>
          </p:cNvGrpSpPr>
          <p:nvPr/>
        </p:nvGrpSpPr>
        <p:grpSpPr bwMode="auto">
          <a:xfrm>
            <a:off x="4211960" y="1844824"/>
            <a:ext cx="4680520" cy="3906442"/>
            <a:chOff x="7695" y="1395"/>
            <a:chExt cx="8277" cy="6945"/>
          </a:xfrm>
        </p:grpSpPr>
        <p:grpSp>
          <p:nvGrpSpPr>
            <p:cNvPr id="2051" name="Group 3"/>
            <p:cNvGrpSpPr>
              <a:grpSpLocks/>
            </p:cNvGrpSpPr>
            <p:nvPr/>
          </p:nvGrpSpPr>
          <p:grpSpPr bwMode="auto">
            <a:xfrm>
              <a:off x="8445" y="2580"/>
              <a:ext cx="6885" cy="5760"/>
              <a:chOff x="8445" y="2580"/>
              <a:chExt cx="6885" cy="5760"/>
            </a:xfrm>
          </p:grpSpPr>
          <p:grpSp>
            <p:nvGrpSpPr>
              <p:cNvPr id="2052" name="Group 4"/>
              <p:cNvGrpSpPr>
                <a:grpSpLocks/>
              </p:cNvGrpSpPr>
              <p:nvPr/>
            </p:nvGrpSpPr>
            <p:grpSpPr bwMode="auto">
              <a:xfrm>
                <a:off x="8445" y="2580"/>
                <a:ext cx="6885" cy="4290"/>
                <a:chOff x="8445" y="2580"/>
                <a:chExt cx="6885" cy="4290"/>
              </a:xfrm>
            </p:grpSpPr>
            <p:sp>
              <p:nvSpPr>
                <p:cNvPr id="2053" name="AutoShape 5"/>
                <p:cNvSpPr>
                  <a:spLocks noChangeArrowheads="1"/>
                </p:cNvSpPr>
                <p:nvPr/>
              </p:nvSpPr>
              <p:spPr bwMode="auto">
                <a:xfrm>
                  <a:off x="12480" y="6360"/>
                  <a:ext cx="2070" cy="510"/>
                </a:xfrm>
                <a:prstGeom prst="wedgeRoundRectCallout">
                  <a:avLst>
                    <a:gd name="adj1" fmla="val -107245"/>
                    <a:gd name="adj2" fmla="val -333528"/>
                    <a:gd name="adj3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11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Salle de réunion</a:t>
                  </a:r>
                  <a:endPara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54" name="AutoShape 6"/>
                <p:cNvSpPr>
                  <a:spLocks noChangeArrowheads="1"/>
                </p:cNvSpPr>
                <p:nvPr/>
              </p:nvSpPr>
              <p:spPr bwMode="auto">
                <a:xfrm>
                  <a:off x="13155" y="5175"/>
                  <a:ext cx="2175" cy="510"/>
                </a:xfrm>
                <a:prstGeom prst="wedgeRoundRectCallout">
                  <a:avLst>
                    <a:gd name="adj1" fmla="val -92759"/>
                    <a:gd name="adj2" fmla="val -333528"/>
                    <a:gd name="adj3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1100" b="0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Cuisine / repos</a:t>
                  </a:r>
                  <a:endParaRPr kumimoji="0" lang="fr-FR" sz="18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55" name="AutoShape 7"/>
                <p:cNvSpPr>
                  <a:spLocks noChangeArrowheads="1"/>
                </p:cNvSpPr>
                <p:nvPr/>
              </p:nvSpPr>
              <p:spPr bwMode="auto">
                <a:xfrm>
                  <a:off x="8445" y="2580"/>
                  <a:ext cx="1050" cy="510"/>
                </a:xfrm>
                <a:prstGeom prst="wedgeRoundRectCallout">
                  <a:avLst>
                    <a:gd name="adj1" fmla="val 152856"/>
                    <a:gd name="adj2" fmla="val 137060"/>
                    <a:gd name="adj3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11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Calibri" pitchFamily="34" charset="0"/>
                      <a:cs typeface="Arial" pitchFamily="34" charset="0"/>
                    </a:rPr>
                    <a:t>LABOS</a:t>
                  </a:r>
                  <a:endPara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056" name="AutoShape 8"/>
              <p:cNvSpPr>
                <a:spLocks noChangeArrowheads="1"/>
              </p:cNvSpPr>
              <p:nvPr/>
            </p:nvSpPr>
            <p:spPr bwMode="auto">
              <a:xfrm>
                <a:off x="11190" y="7800"/>
                <a:ext cx="1155" cy="540"/>
              </a:xfrm>
              <a:prstGeom prst="wedgeRoundRectCallout">
                <a:avLst>
                  <a:gd name="adj1" fmla="val -178917"/>
                  <a:gd name="adj2" fmla="val -30000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1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" pitchFamily="34" charset="0"/>
                    <a:cs typeface="Arial" pitchFamily="34" charset="0"/>
                  </a:rPr>
                  <a:t>ENTREE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57" name="Group 9"/>
            <p:cNvGrpSpPr>
              <a:grpSpLocks/>
            </p:cNvGrpSpPr>
            <p:nvPr/>
          </p:nvGrpSpPr>
          <p:grpSpPr bwMode="auto">
            <a:xfrm>
              <a:off x="9158" y="1395"/>
              <a:ext cx="870" cy="405"/>
              <a:chOff x="11565" y="2925"/>
              <a:chExt cx="870" cy="405"/>
            </a:xfrm>
          </p:grpSpPr>
          <p:cxnSp>
            <p:nvCxnSpPr>
              <p:cNvPr id="2058" name="AutoShape 10"/>
              <p:cNvCxnSpPr>
                <a:cxnSpLocks noChangeShapeType="1"/>
              </p:cNvCxnSpPr>
              <p:nvPr/>
            </p:nvCxnSpPr>
            <p:spPr bwMode="auto">
              <a:xfrm>
                <a:off x="11565" y="2925"/>
                <a:ext cx="390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2059" name="AutoShape 11"/>
              <p:cNvCxnSpPr>
                <a:cxnSpLocks noChangeShapeType="1"/>
              </p:cNvCxnSpPr>
              <p:nvPr/>
            </p:nvCxnSpPr>
            <p:spPr bwMode="auto">
              <a:xfrm flipH="1">
                <a:off x="12030" y="2925"/>
                <a:ext cx="405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</p:grpSp>
        <p:sp>
          <p:nvSpPr>
            <p:cNvPr id="2060" name="Text Box 12"/>
            <p:cNvSpPr txBox="1">
              <a:spLocks noChangeArrowheads="1"/>
            </p:cNvSpPr>
            <p:nvPr/>
          </p:nvSpPr>
          <p:spPr bwMode="auto">
            <a:xfrm>
              <a:off x="10047" y="1402"/>
              <a:ext cx="5925" cy="4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IGS (Identification, géolocalisation et sens de passage.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061" name="Group 13"/>
            <p:cNvGrpSpPr>
              <a:grpSpLocks/>
            </p:cNvGrpSpPr>
            <p:nvPr/>
          </p:nvGrpSpPr>
          <p:grpSpPr bwMode="auto">
            <a:xfrm rot="1889790">
              <a:off x="7695" y="3900"/>
              <a:ext cx="870" cy="405"/>
              <a:chOff x="11565" y="2925"/>
              <a:chExt cx="870" cy="405"/>
            </a:xfrm>
          </p:grpSpPr>
          <p:cxnSp>
            <p:nvCxnSpPr>
              <p:cNvPr id="2062" name="AutoShape 14"/>
              <p:cNvCxnSpPr>
                <a:cxnSpLocks noChangeShapeType="1"/>
              </p:cNvCxnSpPr>
              <p:nvPr/>
            </p:nvCxnSpPr>
            <p:spPr bwMode="auto">
              <a:xfrm>
                <a:off x="11565" y="2925"/>
                <a:ext cx="390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2063" name="AutoShape 15"/>
              <p:cNvCxnSpPr>
                <a:cxnSpLocks noChangeShapeType="1"/>
              </p:cNvCxnSpPr>
              <p:nvPr/>
            </p:nvCxnSpPr>
            <p:spPr bwMode="auto">
              <a:xfrm flipH="1">
                <a:off x="12030" y="2925"/>
                <a:ext cx="405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</p:grpSp>
      </p:grpSp>
      <p:sp>
        <p:nvSpPr>
          <p:cNvPr id="18" name="Espace réservé de la date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3089-D888-4A26-BFDA-68F2E6FF76F3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IMG_02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1628800"/>
            <a:ext cx="3456384" cy="4608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Entrée, galerie</a:t>
            </a:r>
            <a:endParaRPr lang="fr-FR" dirty="0"/>
          </a:p>
        </p:txBody>
      </p:sp>
      <p:pic>
        <p:nvPicPr>
          <p:cNvPr id="7" name="Espace réservé du contenu 6" descr="IMG_016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436096" y="1628800"/>
            <a:ext cx="3456384" cy="4608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9062-E85B-4174-9E55-4D6DEA0BE430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8" name="Image 7" descr="IMG_015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2132856"/>
            <a:ext cx="5076056" cy="3807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Capsule et galerie de secours</a:t>
            </a:r>
            <a:endParaRPr lang="fr-FR" dirty="0"/>
          </a:p>
        </p:txBody>
      </p:sp>
      <p:pic>
        <p:nvPicPr>
          <p:cNvPr id="3" name="Image 2" descr="partie_haut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196752"/>
            <a:ext cx="8702286" cy="5040560"/>
          </a:xfrm>
          <a:prstGeom prst="rect">
            <a:avLst/>
          </a:prstGeom>
        </p:spPr>
      </p:pic>
      <p:grpSp>
        <p:nvGrpSpPr>
          <p:cNvPr id="4098" name="Group 2"/>
          <p:cNvGrpSpPr>
            <a:grpSpLocks noChangeAspect="1"/>
          </p:cNvGrpSpPr>
          <p:nvPr/>
        </p:nvGrpSpPr>
        <p:grpSpPr bwMode="auto">
          <a:xfrm>
            <a:off x="827584" y="1340768"/>
            <a:ext cx="6919030" cy="4680521"/>
            <a:chOff x="885" y="1635"/>
            <a:chExt cx="13500" cy="7215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1860" y="4305"/>
              <a:ext cx="12525" cy="4545"/>
              <a:chOff x="1860" y="4305"/>
              <a:chExt cx="12525" cy="4545"/>
            </a:xfrm>
          </p:grpSpPr>
          <p:sp>
            <p:nvSpPr>
              <p:cNvPr id="4100" name="AutoShape 4"/>
              <p:cNvSpPr>
                <a:spLocks noChangeArrowheads="1"/>
              </p:cNvSpPr>
              <p:nvPr/>
            </p:nvSpPr>
            <p:spPr bwMode="auto">
              <a:xfrm>
                <a:off x="13050" y="6060"/>
                <a:ext cx="1335" cy="570"/>
              </a:xfrm>
              <a:prstGeom prst="wedgeRoundRectCallout">
                <a:avLst>
                  <a:gd name="adj1" fmla="val -107676"/>
                  <a:gd name="adj2" fmla="val 96315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1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" pitchFamily="34" charset="0"/>
                    <a:cs typeface="Arial" pitchFamily="34" charset="0"/>
                  </a:rPr>
                  <a:t>Capsule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01" name="AutoShape 5"/>
              <p:cNvSpPr>
                <a:spLocks noChangeArrowheads="1"/>
              </p:cNvSpPr>
              <p:nvPr/>
            </p:nvSpPr>
            <p:spPr bwMode="auto">
              <a:xfrm>
                <a:off x="8745" y="5910"/>
                <a:ext cx="2280" cy="450"/>
              </a:xfrm>
              <a:prstGeom prst="wedgeRoundRectCallout">
                <a:avLst>
                  <a:gd name="adj1" fmla="val -17981"/>
                  <a:gd name="adj2" fmla="val 305333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1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" pitchFamily="34" charset="0"/>
                    <a:cs typeface="Arial" pitchFamily="34" charset="0"/>
                  </a:rPr>
                  <a:t>Servitudes avancées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02" name="AutoShape 6"/>
              <p:cNvSpPr>
                <a:spLocks noChangeArrowheads="1"/>
              </p:cNvSpPr>
              <p:nvPr/>
            </p:nvSpPr>
            <p:spPr bwMode="auto">
              <a:xfrm>
                <a:off x="5100" y="7155"/>
                <a:ext cx="1785" cy="450"/>
              </a:xfrm>
              <a:prstGeom prst="wedgeRoundRectCallout">
                <a:avLst>
                  <a:gd name="adj1" fmla="val 153250"/>
                  <a:gd name="adj2" fmla="val -96667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1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" pitchFamily="34" charset="0"/>
                    <a:cs typeface="Arial" pitchFamily="34" charset="0"/>
                  </a:rPr>
                  <a:t>Salle de travail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03" name="AutoShape 7"/>
              <p:cNvSpPr>
                <a:spLocks noChangeArrowheads="1"/>
              </p:cNvSpPr>
              <p:nvPr/>
            </p:nvSpPr>
            <p:spPr bwMode="auto">
              <a:xfrm>
                <a:off x="1860" y="5715"/>
                <a:ext cx="2730" cy="525"/>
              </a:xfrm>
              <a:prstGeom prst="wedgeRoundRectCallout">
                <a:avLst>
                  <a:gd name="adj1" fmla="val 75750"/>
                  <a:gd name="adj2" fmla="val -55713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1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" pitchFamily="34" charset="0"/>
                    <a:cs typeface="Arial" pitchFamily="34" charset="0"/>
                  </a:rPr>
                  <a:t>Lieu d'expérimentation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04" name="AutoShape 8"/>
              <p:cNvSpPr>
                <a:spLocks noChangeArrowheads="1"/>
              </p:cNvSpPr>
              <p:nvPr/>
            </p:nvSpPr>
            <p:spPr bwMode="auto">
              <a:xfrm>
                <a:off x="11880" y="8280"/>
                <a:ext cx="825" cy="570"/>
              </a:xfrm>
              <a:prstGeom prst="wedgeRoundRectCallout">
                <a:avLst>
                  <a:gd name="adj1" fmla="val -206968"/>
                  <a:gd name="adj2" fmla="val 14736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1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" pitchFamily="34" charset="0"/>
                    <a:cs typeface="Arial" pitchFamily="34" charset="0"/>
                  </a:rPr>
                  <a:t>WC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105" name="AutoShape 9"/>
              <p:cNvSpPr>
                <a:spLocks noChangeArrowheads="1"/>
              </p:cNvSpPr>
              <p:nvPr/>
            </p:nvSpPr>
            <p:spPr bwMode="auto">
              <a:xfrm>
                <a:off x="11520" y="4305"/>
                <a:ext cx="1830" cy="525"/>
              </a:xfrm>
              <a:prstGeom prst="wedgeRoundRectCallout">
                <a:avLst>
                  <a:gd name="adj1" fmla="val -75847"/>
                  <a:gd name="adj2" fmla="val 517431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1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" pitchFamily="34" charset="0"/>
                    <a:cs typeface="Arial" pitchFamily="34" charset="0"/>
                  </a:rPr>
                  <a:t>Couloir d'accès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106" name="AutoShape 10"/>
            <p:cNvSpPr>
              <a:spLocks noChangeArrowheads="1"/>
            </p:cNvSpPr>
            <p:nvPr/>
          </p:nvSpPr>
          <p:spPr bwMode="auto">
            <a:xfrm>
              <a:off x="9450" y="1635"/>
              <a:ext cx="2325" cy="870"/>
            </a:xfrm>
            <a:prstGeom prst="wedgeRoundRectCallout">
              <a:avLst>
                <a:gd name="adj1" fmla="val -100796"/>
                <a:gd name="adj2" fmla="val 480690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Départ galerie de secours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107" name="Group 11"/>
            <p:cNvGrpSpPr>
              <a:grpSpLocks/>
            </p:cNvGrpSpPr>
            <p:nvPr/>
          </p:nvGrpSpPr>
          <p:grpSpPr bwMode="auto">
            <a:xfrm>
              <a:off x="885" y="3773"/>
              <a:ext cx="870" cy="405"/>
              <a:chOff x="11565" y="2925"/>
              <a:chExt cx="870" cy="405"/>
            </a:xfrm>
          </p:grpSpPr>
          <p:cxnSp>
            <p:nvCxnSpPr>
              <p:cNvPr id="4108" name="AutoShape 12"/>
              <p:cNvCxnSpPr>
                <a:cxnSpLocks noChangeShapeType="1"/>
              </p:cNvCxnSpPr>
              <p:nvPr/>
            </p:nvCxnSpPr>
            <p:spPr bwMode="auto">
              <a:xfrm>
                <a:off x="11565" y="2925"/>
                <a:ext cx="390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4109" name="AutoShape 13"/>
              <p:cNvCxnSpPr>
                <a:cxnSpLocks noChangeShapeType="1"/>
              </p:cNvCxnSpPr>
              <p:nvPr/>
            </p:nvCxnSpPr>
            <p:spPr bwMode="auto">
              <a:xfrm flipH="1">
                <a:off x="12030" y="2925"/>
                <a:ext cx="405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</p:grpSp>
        <p:sp>
          <p:nvSpPr>
            <p:cNvPr id="4110" name="Text Box 14"/>
            <p:cNvSpPr txBox="1">
              <a:spLocks noChangeArrowheads="1"/>
            </p:cNvSpPr>
            <p:nvPr/>
          </p:nvSpPr>
          <p:spPr bwMode="auto">
            <a:xfrm>
              <a:off x="1755" y="3668"/>
              <a:ext cx="3780" cy="78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IGS (Identification, géolocalisation et sens de passage.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11" name="Oval 15"/>
            <p:cNvSpPr>
              <a:spLocks noChangeArrowheads="1"/>
            </p:cNvSpPr>
            <p:nvPr/>
          </p:nvSpPr>
          <p:spPr bwMode="auto">
            <a:xfrm>
              <a:off x="1170" y="2970"/>
              <a:ext cx="180" cy="195"/>
            </a:xfrm>
            <a:prstGeom prst="ellipse">
              <a:avLst/>
            </a:prstGeom>
            <a:solidFill>
              <a:srgbClr val="C0504D"/>
            </a:solidFill>
            <a:ln w="38100">
              <a:solidFill>
                <a:srgbClr val="F2F2F2"/>
              </a:solidFill>
              <a:round/>
              <a:headEnd/>
              <a:tailEnd/>
            </a:ln>
            <a:effectLst>
              <a:outerShdw dist="28398" dir="3806097" algn="ctr" rotWithShape="0">
                <a:srgbClr val="622423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112" name="Oval 16"/>
            <p:cNvSpPr>
              <a:spLocks noChangeArrowheads="1"/>
            </p:cNvSpPr>
            <p:nvPr/>
          </p:nvSpPr>
          <p:spPr bwMode="auto">
            <a:xfrm>
              <a:off x="9450" y="7441"/>
              <a:ext cx="180" cy="195"/>
            </a:xfrm>
            <a:prstGeom prst="ellipse">
              <a:avLst/>
            </a:prstGeom>
            <a:solidFill>
              <a:srgbClr val="C0504D"/>
            </a:solidFill>
            <a:ln w="38100">
              <a:solidFill>
                <a:srgbClr val="F2F2F2"/>
              </a:solidFill>
              <a:round/>
              <a:headEnd/>
              <a:tailEnd/>
            </a:ln>
            <a:effectLst>
              <a:outerShdw dist="28398" dir="3806097" algn="ctr" rotWithShape="0">
                <a:srgbClr val="622423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113" name="Oval 17"/>
            <p:cNvSpPr>
              <a:spLocks noChangeArrowheads="1"/>
            </p:cNvSpPr>
            <p:nvPr/>
          </p:nvSpPr>
          <p:spPr bwMode="auto">
            <a:xfrm>
              <a:off x="10789" y="7246"/>
              <a:ext cx="180" cy="195"/>
            </a:xfrm>
            <a:prstGeom prst="ellipse">
              <a:avLst/>
            </a:prstGeom>
            <a:solidFill>
              <a:srgbClr val="C0504D"/>
            </a:solidFill>
            <a:ln w="38100">
              <a:solidFill>
                <a:srgbClr val="F2F2F2"/>
              </a:solidFill>
              <a:round/>
              <a:headEnd/>
              <a:tailEnd/>
            </a:ln>
            <a:effectLst>
              <a:outerShdw dist="28398" dir="3806097" algn="ctr" rotWithShape="0">
                <a:srgbClr val="622423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114" name="Oval 18"/>
            <p:cNvSpPr>
              <a:spLocks noChangeArrowheads="1"/>
            </p:cNvSpPr>
            <p:nvPr/>
          </p:nvSpPr>
          <p:spPr bwMode="auto">
            <a:xfrm>
              <a:off x="12124" y="7051"/>
              <a:ext cx="180" cy="195"/>
            </a:xfrm>
            <a:prstGeom prst="ellipse">
              <a:avLst/>
            </a:prstGeom>
            <a:solidFill>
              <a:srgbClr val="C0504D"/>
            </a:solidFill>
            <a:ln w="38100">
              <a:solidFill>
                <a:srgbClr val="F2F2F2"/>
              </a:solidFill>
              <a:round/>
              <a:headEnd/>
              <a:tailEnd/>
            </a:ln>
            <a:effectLst>
              <a:outerShdw dist="28398" dir="3806097" algn="ctr" rotWithShape="0">
                <a:srgbClr val="622423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115" name="Text Box 19"/>
            <p:cNvSpPr txBox="1">
              <a:spLocks noChangeArrowheads="1"/>
            </p:cNvSpPr>
            <p:nvPr/>
          </p:nvSpPr>
          <p:spPr bwMode="auto">
            <a:xfrm>
              <a:off x="1680" y="2850"/>
              <a:ext cx="3780" cy="49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IG (Identification, géolocalisation)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116" name="Group 20"/>
            <p:cNvGrpSpPr>
              <a:grpSpLocks/>
            </p:cNvGrpSpPr>
            <p:nvPr/>
          </p:nvGrpSpPr>
          <p:grpSpPr bwMode="auto">
            <a:xfrm rot="4492118">
              <a:off x="7853" y="6142"/>
              <a:ext cx="870" cy="405"/>
              <a:chOff x="11565" y="2925"/>
              <a:chExt cx="870" cy="405"/>
            </a:xfrm>
          </p:grpSpPr>
          <p:cxnSp>
            <p:nvCxnSpPr>
              <p:cNvPr id="4117" name="AutoShape 21"/>
              <p:cNvCxnSpPr>
                <a:cxnSpLocks noChangeShapeType="1"/>
              </p:cNvCxnSpPr>
              <p:nvPr/>
            </p:nvCxnSpPr>
            <p:spPr bwMode="auto">
              <a:xfrm>
                <a:off x="11565" y="2925"/>
                <a:ext cx="390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4118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12030" y="2925"/>
                <a:ext cx="405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</p:grpSp>
        <p:grpSp>
          <p:nvGrpSpPr>
            <p:cNvPr id="4119" name="Group 23"/>
            <p:cNvGrpSpPr>
              <a:grpSpLocks/>
            </p:cNvGrpSpPr>
            <p:nvPr/>
          </p:nvGrpSpPr>
          <p:grpSpPr bwMode="auto">
            <a:xfrm rot="4492118">
              <a:off x="10320" y="7875"/>
              <a:ext cx="870" cy="405"/>
              <a:chOff x="11565" y="2925"/>
              <a:chExt cx="870" cy="405"/>
            </a:xfrm>
          </p:grpSpPr>
          <p:cxnSp>
            <p:nvCxnSpPr>
              <p:cNvPr id="4120" name="AutoShape 24"/>
              <p:cNvCxnSpPr>
                <a:cxnSpLocks noChangeShapeType="1"/>
              </p:cNvCxnSpPr>
              <p:nvPr/>
            </p:nvCxnSpPr>
            <p:spPr bwMode="auto">
              <a:xfrm>
                <a:off x="11565" y="2925"/>
                <a:ext cx="390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4121" name="AutoShape 25"/>
              <p:cNvCxnSpPr>
                <a:cxnSpLocks noChangeShapeType="1"/>
              </p:cNvCxnSpPr>
              <p:nvPr/>
            </p:nvCxnSpPr>
            <p:spPr bwMode="auto">
              <a:xfrm flipH="1">
                <a:off x="12030" y="2925"/>
                <a:ext cx="405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</p:grpSp>
      </p:grp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BE6EB-2916-45D8-8AFA-F2654CE940F5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30" name="Espace réservé du pied de page 2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Magnétomètre, capsule</a:t>
            </a:r>
            <a:endParaRPr lang="fr-FR" dirty="0"/>
          </a:p>
        </p:txBody>
      </p:sp>
      <p:pic>
        <p:nvPicPr>
          <p:cNvPr id="7" name="Espace réservé du contenu 6" descr="IMG_026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08104" y="1556792"/>
            <a:ext cx="3394472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9062-E85B-4174-9E55-4D6DEA0BE430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8" name="Image 7" descr="IMG_027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556792"/>
            <a:ext cx="3456384" cy="4536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 descr="IMG_027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518" y="1412776"/>
            <a:ext cx="3690410" cy="4920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 9" descr="IMG_026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2080" y="1412776"/>
            <a:ext cx="3672408" cy="4896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0" descr="IMG_025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12" y="1340767"/>
            <a:ext cx="3744416" cy="4992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 11" descr="IMG_026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8072" y="1340768"/>
            <a:ext cx="3726415" cy="4968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Servitudes générales</a:t>
            </a:r>
            <a:endParaRPr lang="fr-FR" dirty="0"/>
          </a:p>
        </p:txBody>
      </p:sp>
      <p:pic>
        <p:nvPicPr>
          <p:cNvPr id="3" name="Image 2" descr="servitudes_generales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24" y="1772816"/>
            <a:ext cx="8748464" cy="4536504"/>
          </a:xfrm>
          <a:prstGeom prst="rect">
            <a:avLst/>
          </a:prstGeom>
        </p:spPr>
      </p:pic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998909" y="1844824"/>
            <a:ext cx="7677547" cy="3672408"/>
            <a:chOff x="2025" y="1343"/>
            <a:chExt cx="13905" cy="6682"/>
          </a:xfrm>
        </p:grpSpPr>
        <p:grpSp>
          <p:nvGrpSpPr>
            <p:cNvPr id="3075" name="Group 3"/>
            <p:cNvGrpSpPr>
              <a:grpSpLocks/>
            </p:cNvGrpSpPr>
            <p:nvPr/>
          </p:nvGrpSpPr>
          <p:grpSpPr bwMode="auto">
            <a:xfrm>
              <a:off x="2025" y="1965"/>
              <a:ext cx="3090" cy="6060"/>
              <a:chOff x="2025" y="1965"/>
              <a:chExt cx="3090" cy="6060"/>
            </a:xfrm>
          </p:grpSpPr>
          <p:sp>
            <p:nvSpPr>
              <p:cNvPr id="3076" name="AutoShape 4"/>
              <p:cNvSpPr>
                <a:spLocks noChangeArrowheads="1"/>
              </p:cNvSpPr>
              <p:nvPr/>
            </p:nvSpPr>
            <p:spPr bwMode="auto">
              <a:xfrm>
                <a:off x="2025" y="1965"/>
                <a:ext cx="1935" cy="510"/>
              </a:xfrm>
              <a:prstGeom prst="wedgeRoundRectCallout">
                <a:avLst>
                  <a:gd name="adj1" fmla="val 142301"/>
                  <a:gd name="adj2" fmla="val 30588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1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" pitchFamily="34" charset="0"/>
                    <a:cs typeface="Arial" pitchFamily="34" charset="0"/>
                  </a:rPr>
                  <a:t>Salle blanche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77" name="AutoShape 5"/>
              <p:cNvSpPr>
                <a:spLocks noChangeArrowheads="1"/>
              </p:cNvSpPr>
              <p:nvPr/>
            </p:nvSpPr>
            <p:spPr bwMode="auto">
              <a:xfrm>
                <a:off x="2625" y="7515"/>
                <a:ext cx="2490" cy="510"/>
              </a:xfrm>
              <a:prstGeom prst="wedgeRoundRectCallout">
                <a:avLst>
                  <a:gd name="adj1" fmla="val 121727"/>
                  <a:gd name="adj2" fmla="val 30588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1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" pitchFamily="34" charset="0"/>
                    <a:cs typeface="Arial" pitchFamily="34" charset="0"/>
                  </a:rPr>
                  <a:t>Groupe électrogène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78" name="AutoShape 6"/>
              <p:cNvSpPr>
                <a:spLocks noChangeArrowheads="1"/>
              </p:cNvSpPr>
              <p:nvPr/>
            </p:nvSpPr>
            <p:spPr bwMode="auto">
              <a:xfrm>
                <a:off x="3840" y="5760"/>
                <a:ext cx="1020" cy="510"/>
              </a:xfrm>
              <a:prstGeom prst="wedgeRoundRectCallout">
                <a:avLst>
                  <a:gd name="adj1" fmla="val 225097"/>
                  <a:gd name="adj2" fmla="val 30588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1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" pitchFamily="34" charset="0"/>
                    <a:cs typeface="Arial" pitchFamily="34" charset="0"/>
                  </a:rPr>
                  <a:t>Local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79" name="AutoShape 7"/>
              <p:cNvSpPr>
                <a:spLocks noChangeArrowheads="1"/>
              </p:cNvSpPr>
              <p:nvPr/>
            </p:nvSpPr>
            <p:spPr bwMode="auto">
              <a:xfrm>
                <a:off x="3315" y="4290"/>
                <a:ext cx="1170" cy="510"/>
              </a:xfrm>
              <a:prstGeom prst="wedgeRoundRectCallout">
                <a:avLst>
                  <a:gd name="adj1" fmla="val 202648"/>
                  <a:gd name="adj2" fmla="val 30588"/>
                  <a:gd name="adj3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1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" pitchFamily="34" charset="0"/>
                    <a:cs typeface="Arial" pitchFamily="34" charset="0"/>
                  </a:rPr>
                  <a:t>Transfo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080" name="Group 8"/>
            <p:cNvGrpSpPr>
              <a:grpSpLocks/>
            </p:cNvGrpSpPr>
            <p:nvPr/>
          </p:nvGrpSpPr>
          <p:grpSpPr bwMode="auto">
            <a:xfrm rot="-764522">
              <a:off x="7410" y="1995"/>
              <a:ext cx="870" cy="405"/>
              <a:chOff x="11565" y="2925"/>
              <a:chExt cx="870" cy="405"/>
            </a:xfrm>
          </p:grpSpPr>
          <p:cxnSp>
            <p:nvCxnSpPr>
              <p:cNvPr id="3081" name="AutoShape 9"/>
              <p:cNvCxnSpPr>
                <a:cxnSpLocks noChangeShapeType="1"/>
              </p:cNvCxnSpPr>
              <p:nvPr/>
            </p:nvCxnSpPr>
            <p:spPr bwMode="auto">
              <a:xfrm>
                <a:off x="11565" y="2925"/>
                <a:ext cx="390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3082" name="AutoShape 10"/>
              <p:cNvCxnSpPr>
                <a:cxnSpLocks noChangeShapeType="1"/>
              </p:cNvCxnSpPr>
              <p:nvPr/>
            </p:nvCxnSpPr>
            <p:spPr bwMode="auto">
              <a:xfrm flipH="1">
                <a:off x="12030" y="2925"/>
                <a:ext cx="405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</p:grpSp>
        <p:grpSp>
          <p:nvGrpSpPr>
            <p:cNvPr id="3083" name="Group 11"/>
            <p:cNvGrpSpPr>
              <a:grpSpLocks/>
            </p:cNvGrpSpPr>
            <p:nvPr/>
          </p:nvGrpSpPr>
          <p:grpSpPr bwMode="auto">
            <a:xfrm>
              <a:off x="11280" y="1448"/>
              <a:ext cx="870" cy="405"/>
              <a:chOff x="11565" y="2925"/>
              <a:chExt cx="870" cy="405"/>
            </a:xfrm>
          </p:grpSpPr>
          <p:cxnSp>
            <p:nvCxnSpPr>
              <p:cNvPr id="3084" name="AutoShape 12"/>
              <p:cNvCxnSpPr>
                <a:cxnSpLocks noChangeShapeType="1"/>
              </p:cNvCxnSpPr>
              <p:nvPr/>
            </p:nvCxnSpPr>
            <p:spPr bwMode="auto">
              <a:xfrm>
                <a:off x="11565" y="2925"/>
                <a:ext cx="390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3085" name="AutoShape 13"/>
              <p:cNvCxnSpPr>
                <a:cxnSpLocks noChangeShapeType="1"/>
              </p:cNvCxnSpPr>
              <p:nvPr/>
            </p:nvCxnSpPr>
            <p:spPr bwMode="auto">
              <a:xfrm flipH="1">
                <a:off x="12030" y="2925"/>
                <a:ext cx="405" cy="405"/>
              </a:xfrm>
              <a:prstGeom prst="straightConnector1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</p:grpSp>
        <p:sp>
          <p:nvSpPr>
            <p:cNvPr id="3086" name="Text Box 14"/>
            <p:cNvSpPr txBox="1">
              <a:spLocks noChangeAspect="1" noChangeArrowheads="1"/>
            </p:cNvSpPr>
            <p:nvPr/>
          </p:nvSpPr>
          <p:spPr bwMode="auto">
            <a:xfrm>
              <a:off x="12150" y="1343"/>
              <a:ext cx="3780" cy="78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IGS (Identification, géolocalisation et sens de passage.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87" name="Oval 15"/>
            <p:cNvSpPr>
              <a:spLocks noChangeArrowheads="1"/>
            </p:cNvSpPr>
            <p:nvPr/>
          </p:nvSpPr>
          <p:spPr bwMode="auto">
            <a:xfrm>
              <a:off x="11520" y="2572"/>
              <a:ext cx="180" cy="195"/>
            </a:xfrm>
            <a:prstGeom prst="ellipse">
              <a:avLst/>
            </a:prstGeom>
            <a:solidFill>
              <a:srgbClr val="C0504D"/>
            </a:solidFill>
            <a:ln w="38100">
              <a:solidFill>
                <a:srgbClr val="F2F2F2"/>
              </a:solidFill>
              <a:round/>
              <a:headEnd/>
              <a:tailEnd/>
            </a:ln>
            <a:effectLst>
              <a:outerShdw dist="28398" dir="3806097" algn="ctr" rotWithShape="0">
                <a:srgbClr val="622423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88" name="Text Box 16"/>
            <p:cNvSpPr txBox="1">
              <a:spLocks noChangeArrowheads="1"/>
            </p:cNvSpPr>
            <p:nvPr/>
          </p:nvSpPr>
          <p:spPr bwMode="auto">
            <a:xfrm>
              <a:off x="12030" y="2452"/>
              <a:ext cx="3780" cy="49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IG (Identification, géolocalisation)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89" name="Oval 17"/>
            <p:cNvSpPr>
              <a:spLocks noChangeArrowheads="1"/>
            </p:cNvSpPr>
            <p:nvPr/>
          </p:nvSpPr>
          <p:spPr bwMode="auto">
            <a:xfrm>
              <a:off x="5550" y="2400"/>
              <a:ext cx="180" cy="195"/>
            </a:xfrm>
            <a:prstGeom prst="ellipse">
              <a:avLst/>
            </a:prstGeom>
            <a:solidFill>
              <a:srgbClr val="C0504D"/>
            </a:solidFill>
            <a:ln w="38100">
              <a:solidFill>
                <a:srgbClr val="F2F2F2"/>
              </a:solidFill>
              <a:round/>
              <a:headEnd/>
              <a:tailEnd/>
            </a:ln>
            <a:effectLst>
              <a:outerShdw dist="28398" dir="3806097" algn="ctr" rotWithShape="0">
                <a:srgbClr val="622423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90" name="Oval 18"/>
            <p:cNvSpPr>
              <a:spLocks noChangeArrowheads="1"/>
            </p:cNvSpPr>
            <p:nvPr/>
          </p:nvSpPr>
          <p:spPr bwMode="auto">
            <a:xfrm>
              <a:off x="6225" y="4290"/>
              <a:ext cx="180" cy="195"/>
            </a:xfrm>
            <a:prstGeom prst="ellipse">
              <a:avLst/>
            </a:prstGeom>
            <a:solidFill>
              <a:srgbClr val="C0504D"/>
            </a:solidFill>
            <a:ln w="38100">
              <a:solidFill>
                <a:srgbClr val="F2F2F2"/>
              </a:solidFill>
              <a:round/>
              <a:headEnd/>
              <a:tailEnd/>
            </a:ln>
            <a:effectLst>
              <a:outerShdw dist="28398" dir="3806097" algn="ctr" rotWithShape="0">
                <a:srgbClr val="622423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91" name="Oval 19"/>
            <p:cNvSpPr>
              <a:spLocks noChangeArrowheads="1"/>
            </p:cNvSpPr>
            <p:nvPr/>
          </p:nvSpPr>
          <p:spPr bwMode="auto">
            <a:xfrm>
              <a:off x="6780" y="7590"/>
              <a:ext cx="180" cy="195"/>
            </a:xfrm>
            <a:prstGeom prst="ellipse">
              <a:avLst/>
            </a:prstGeom>
            <a:solidFill>
              <a:srgbClr val="C0504D"/>
            </a:solidFill>
            <a:ln w="38100">
              <a:solidFill>
                <a:srgbClr val="F2F2F2"/>
              </a:solidFill>
              <a:round/>
              <a:headEnd/>
              <a:tailEnd/>
            </a:ln>
            <a:effectLst>
              <a:outerShdw dist="28398" dir="3806097" algn="ctr" rotWithShape="0">
                <a:srgbClr val="622423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92" name="Oval 20"/>
            <p:cNvSpPr>
              <a:spLocks noChangeArrowheads="1"/>
            </p:cNvSpPr>
            <p:nvPr/>
          </p:nvSpPr>
          <p:spPr bwMode="auto">
            <a:xfrm>
              <a:off x="6675" y="6075"/>
              <a:ext cx="180" cy="195"/>
            </a:xfrm>
            <a:prstGeom prst="ellipse">
              <a:avLst/>
            </a:prstGeom>
            <a:solidFill>
              <a:srgbClr val="C0504D"/>
            </a:solidFill>
            <a:ln w="38100">
              <a:solidFill>
                <a:srgbClr val="F2F2F2"/>
              </a:solidFill>
              <a:round/>
              <a:headEnd/>
              <a:tailEnd/>
            </a:ln>
            <a:effectLst>
              <a:outerShdw dist="28398" dir="3806097" algn="ctr" rotWithShape="0">
                <a:srgbClr val="622423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3" name="Espace réservé de la date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DDD4A-5D40-4E24-A1D8-411EBD3F3ED9}" type="datetime1">
              <a:rPr lang="fr-FR" smtClean="0"/>
              <a:pPr/>
              <a:t>17/02/2012</a:t>
            </a:fld>
            <a:endParaRPr lang="fr-FR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A33470-34D8-459E-BA06-C15BA753059D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STSII - LSBB - PhA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que">
  <a:themeElements>
    <a:clrScheme name="Technique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que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que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0</TotalTime>
  <Words>369</Words>
  <Application>Microsoft Office PowerPoint</Application>
  <PresentationFormat>Affichage à l'écran (4:3)</PresentationFormat>
  <Paragraphs>132</Paragraphs>
  <Slides>17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Technique</vt:lpstr>
      <vt:lpstr>PROJET INFORMATIQUE en collaboration  avec le LSBB (avant projet)</vt:lpstr>
      <vt:lpstr>LSBB ?</vt:lpstr>
      <vt:lpstr>Plan général du sous terrain</vt:lpstr>
      <vt:lpstr>Galerie anti soufle</vt:lpstr>
      <vt:lpstr>Conciergerie</vt:lpstr>
      <vt:lpstr>Entrée, galerie</vt:lpstr>
      <vt:lpstr>Capsule et galerie de secours</vt:lpstr>
      <vt:lpstr>Magnétomètre, capsule</vt:lpstr>
      <vt:lpstr>Servitudes générales</vt:lpstr>
      <vt:lpstr>Les besoins</vt:lpstr>
      <vt:lpstr>Les autres besoins</vt:lpstr>
      <vt:lpstr>Les contraintes</vt:lpstr>
      <vt:lpstr>Solution envisagée</vt:lpstr>
      <vt:lpstr>Antenne directionnelle Sens de passage</vt:lpstr>
      <vt:lpstr>Antenne ¼ onde : localisation</vt:lpstr>
      <vt:lpstr>Avant projet</vt:lpstr>
      <vt:lpstr>Sitographie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Surveillance humaine au LSBB</dc:title>
  <dc:creator>Philippe ANTOINE</dc:creator>
  <cp:lastModifiedBy>Philippe ANTOINE</cp:lastModifiedBy>
  <cp:revision>55</cp:revision>
  <dcterms:created xsi:type="dcterms:W3CDTF">2012-02-08T08:55:10Z</dcterms:created>
  <dcterms:modified xsi:type="dcterms:W3CDTF">2012-02-17T15:22:49Z</dcterms:modified>
</cp:coreProperties>
</file>